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7175" cy="13716000"/>
  <p:notesSz cx="13716000" cy="24387175"/>
  <p:embeddedFontLst>
    <p:embeddedFont>
      <p:font typeface="NotoSansSC-Bold" panose="02010600030101010101" charset="-122"/>
      <p:regular r:id="rId24"/>
      <p:bold r:id="rId25"/>
    </p:embeddedFont>
    <p:embeddedFont>
      <p:font typeface="SourceHanSansCN-Medium" panose="020B0600000000000000" charset="-122"/>
      <p:regular r:id="rId26"/>
    </p:embeddedFont>
    <p:embeddedFont>
      <p:font typeface="SourceHanSansCN-Regular" panose="020B0500000000000000" charset="-122"/>
      <p:regular r:id="rId27"/>
    </p:embeddedFont>
    <p:embeddedFont>
      <p:font typeface="Montserrat-Regular" panose="02010600030101010101" charset="0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623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.png"/><Relationship Id="rId10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5.png"/><Relationship Id="rId10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2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44632" y="72237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49840" y="7351776"/>
            <a:ext cx="4105656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54864" y="5404104"/>
            <a:ext cx="24167592" cy="19202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15120"/>
              </a:lnSpc>
              <a:buNone/>
            </a:pPr>
            <a:r>
              <a:rPr lang="en-US" sz="12600" kern="0" spc="-504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LLM训练与架构解析</a:t>
            </a:r>
            <a:endParaRPr lang="en-US" sz="12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4073D3-18B8-874B-ECFC-494C58519F24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模型并行技术详解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3672" y="10378440"/>
            <a:ext cx="1261872" cy="9144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7967960" y="10131552"/>
            <a:ext cx="1728216" cy="9144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1439144" y="10250424"/>
            <a:ext cx="1490472" cy="9144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27048" y="11036808"/>
            <a:ext cx="21332952" cy="9144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4187952" y="11603736"/>
            <a:ext cx="134416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6E6E6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3000" dirty="0"/>
          </a:p>
        </p:txBody>
      </p:sp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736592" y="10963656"/>
            <a:ext cx="256032" cy="256032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11466576" y="1160373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3000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2051792" y="10963656"/>
            <a:ext cx="256032" cy="256032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 rot="21600000">
            <a:off x="18114264" y="1160373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6E6E6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3000" dirty="0"/>
          </a:p>
        </p:txBody>
      </p:sp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690336" y="10963656"/>
            <a:ext cx="256032" cy="25603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27048" y="9756648"/>
            <a:ext cx="7735824" cy="25603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321040" y="9445752"/>
            <a:ext cx="7735824" cy="256032"/>
          </a:xfrm>
          <a:prstGeom prst="rect">
            <a:avLst/>
          </a:prstGeom>
        </p:spPr>
      </p:pic>
      <p:pic>
        <p:nvPicPr>
          <p:cNvPr id="17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5060168" y="9144000"/>
            <a:ext cx="7735824" cy="256032"/>
          </a:xfrm>
          <a:prstGeom prst="rect">
            <a:avLst/>
          </a:prstGeom>
        </p:spPr>
      </p:pic>
      <p:pic>
        <p:nvPicPr>
          <p:cNvPr id="18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237744" y="7571232"/>
            <a:ext cx="4270248" cy="100584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 rot="21600000">
            <a:off x="2569464" y="6071616"/>
            <a:ext cx="6059706" cy="3986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张量并行（Tensor Parallelism）通过将模型权重矩阵切分到不同设备上执行，例如将单个全连接层的参数矩阵按列拆分。典型应用场景包括Megatron-LM框架中的Transformer层并行计算，可实现线性计算速度提升。</a:t>
            </a:r>
            <a:endParaRPr lang="en-US" sz="2600" dirty="0"/>
          </a:p>
        </p:txBody>
      </p:sp>
      <p:sp>
        <p:nvSpPr>
          <p:cNvPr id="20" name="Text 5"/>
          <p:cNvSpPr/>
          <p:nvPr/>
        </p:nvSpPr>
        <p:spPr>
          <a:xfrm rot="21600000">
            <a:off x="2569464" y="5202936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张量并行原理</a:t>
            </a:r>
            <a:endParaRPr lang="en-US" sz="3900" dirty="0"/>
          </a:p>
        </p:txBody>
      </p:sp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6428232" y="6922008"/>
            <a:ext cx="5084064" cy="100584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 rot="21600000">
            <a:off x="9665208" y="5129784"/>
            <a:ext cx="5701412" cy="3986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流水线并行（Pipeline Parallelism）将模型按层切分到不同设备，通过微批次（micro-batch）流水线执行。如GPipe框架将ResNet-152的16个残差块分配到8个GPU，每个GPU处理2个连续块，配合梯度累积实现4倍吞吐量提升。</a:t>
            </a:r>
            <a:endParaRPr lang="en-US" sz="2600" dirty="0"/>
          </a:p>
        </p:txBody>
      </p:sp>
      <p:sp>
        <p:nvSpPr>
          <p:cNvPr id="23" name="Text 7"/>
          <p:cNvSpPr/>
          <p:nvPr/>
        </p:nvSpPr>
        <p:spPr>
          <a:xfrm rot="21600000">
            <a:off x="9665208" y="4261104"/>
            <a:ext cx="47091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流水线并行原理</a:t>
            </a:r>
            <a:endParaRPr lang="en-US" sz="3900" dirty="0"/>
          </a:p>
        </p:txBody>
      </p:sp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12966192" y="6336792"/>
            <a:ext cx="5843016" cy="100584"/>
          </a:xfrm>
          <a:prstGeom prst="rect">
            <a:avLst/>
          </a:prstGeom>
        </p:spPr>
      </p:pic>
      <p:sp>
        <p:nvSpPr>
          <p:cNvPr id="25" name="Text 8"/>
          <p:cNvSpPr/>
          <p:nvPr/>
        </p:nvSpPr>
        <p:spPr>
          <a:xfrm rot="21600000">
            <a:off x="16578072" y="4142232"/>
            <a:ext cx="5486400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实际部署常组合TP与PP技术，如1750亿参数的GPT-3模型同时采用张量并行（8-way）和流水线并行（12-way），在1024块A100显卡上实现40%的硬件利用率。</a:t>
            </a:r>
            <a:endParaRPr lang="en-US" sz="2600" dirty="0"/>
          </a:p>
        </p:txBody>
      </p:sp>
      <p:sp>
        <p:nvSpPr>
          <p:cNvPr id="26" name="Text 9"/>
          <p:cNvSpPr/>
          <p:nvPr/>
        </p:nvSpPr>
        <p:spPr>
          <a:xfrm rot="21600000">
            <a:off x="16578072" y="3273552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混合并行策略</a:t>
            </a:r>
            <a:endParaRPr lang="en-US" sz="39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952A92F-F328-B05E-91CF-EBF5356D1B17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3D并行思想与显存优化技术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9427464" y="5157216"/>
            <a:ext cx="5577840" cy="55595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586216" y="4315968"/>
            <a:ext cx="7260336" cy="726033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700782" y="6364224"/>
            <a:ext cx="6711697" cy="68854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 err="1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数据并行（DP</a:t>
            </a:r>
            <a:r>
              <a:rPr lang="en-US" sz="28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）：将batch数据拆分到不同设备，同步梯度更新。Megatron-LM中每个GPU持有完整模型副本，处理不同数据分片。张量并行（TP）：模型层内横向拆分，如Megatron-LM将GEMM运算按列/</a:t>
            </a:r>
            <a:r>
              <a:rPr lang="en-US" sz="2800" dirty="0" err="1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行划分到多个GPU，需频繁All-Reduce通信。流水并行（PP</a:t>
            </a:r>
            <a:r>
              <a:rPr lang="en-US" sz="28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）：模型层间纵向拆分，各设备负责不同层计算。需微调batch size平衡计算/通信开销，如8层模型在4GPU上每设备处理2层。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700784" y="5989320"/>
            <a:ext cx="487375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DP/TP/PP协同</a:t>
            </a:r>
            <a:endParaRPr lang="en-US" sz="4200" dirty="0"/>
          </a:p>
        </p:txBody>
      </p:sp>
      <p:sp>
        <p:nvSpPr>
          <p:cNvPr id="10" name="Text 3"/>
          <p:cNvSpPr/>
          <p:nvPr/>
        </p:nvSpPr>
        <p:spPr>
          <a:xfrm rot="21600000">
            <a:off x="16660368" y="6986016"/>
            <a:ext cx="6711696" cy="56418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显存三阶段优化：ZeRO-1优化优化器状态，ZeRO-2增加梯度分区，ZeRO-3实现全参数分区。典型场景下显存占用降低至1/8。通信策略：采用动态分区调度，参数使用时按需广播，训练中自动触发Gather/Scatter操作。计算效率：在256GPU集群测试中，ZeRO-3使模型规模扩展至1T参数，同时保持75%的计算效率</a:t>
            </a:r>
            <a:endParaRPr lang="en-US" sz="2800" dirty="0"/>
          </a:p>
        </p:txBody>
      </p:sp>
      <p:sp>
        <p:nvSpPr>
          <p:cNvPr id="11" name="Text 4"/>
          <p:cNvSpPr/>
          <p:nvPr/>
        </p:nvSpPr>
        <p:spPr>
          <a:xfrm rot="21600000">
            <a:off x="16660368" y="6007608"/>
            <a:ext cx="4873752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ZeRO技术原理</a:t>
            </a:r>
            <a:endParaRPr lang="en-US" sz="4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A5B87D-C738-621A-AE1F-9ACE0C90F7C5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70432"/>
            <a:ext cx="11393424" cy="8503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300" kern="0" spc="-164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第二讲：LLM的蓝图 - 架构、组件与开源生态 (理论篇)</a:t>
            </a:r>
            <a:endParaRPr lang="en-US" sz="3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57984" y="3913632"/>
            <a:ext cx="658368" cy="6583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2048256" y="4078224"/>
            <a:ext cx="877824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1</a:t>
            </a:r>
            <a:endParaRPr lang="en-US" sz="2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78024" y="4800600"/>
            <a:ext cx="27432" cy="20848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3063240" y="4800600"/>
            <a:ext cx="4443984" cy="293522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大语言模型通常采用Transformer架构，包含编码器-解码器结构或仅解码器变体（如GPT系列）。典型参数规模从数亿到数千亿不等，例如GPT-3拥有1750亿参数。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 rot="21600000">
            <a:off x="3063240" y="4041648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核心架构解析</a:t>
            </a:r>
            <a:endParaRPr lang="en-US" sz="3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31936" y="8220456"/>
            <a:ext cx="658368" cy="65836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8485632" y="8375904"/>
            <a:ext cx="969264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4</a:t>
            </a:r>
            <a:endParaRPr lang="en-US" sz="24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51976" y="9107424"/>
            <a:ext cx="27432" cy="208483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9537192" y="9107424"/>
            <a:ext cx="4462272" cy="24414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HuggingFace平台托管超50万模型，涵盖LLaMA、Falcon等主流架构。Apache-2.0/MIT协议模型占比达63%，商用限制成主要争议点。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 rot="21600000">
            <a:off x="9537192" y="8348472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开源生态现状</a:t>
            </a:r>
            <a:endParaRPr lang="en-US" sz="30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84832" y="8202168"/>
            <a:ext cx="658368" cy="65836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947672" y="8366760"/>
            <a:ext cx="94183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3</a:t>
            </a:r>
            <a:endParaRPr lang="en-US" sz="24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404872" y="9089136"/>
            <a:ext cx="27432" cy="2084832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 rot="21600000">
            <a:off x="2980943" y="9089136"/>
            <a:ext cx="4712265" cy="24414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三阶段训练范式：预训练（无监督海量文本）→有监督微调→RLHF对齐。典型预训练算力消耗达数千PetaFLOP/s-day（如PaLM训练需2.5e24 FLOP）。</a:t>
            </a:r>
            <a:endParaRPr lang="en-US" sz="2400" dirty="0"/>
          </a:p>
        </p:txBody>
      </p:sp>
      <p:sp>
        <p:nvSpPr>
          <p:cNvPr id="19" name="Text 9"/>
          <p:cNvSpPr/>
          <p:nvPr/>
        </p:nvSpPr>
        <p:spPr>
          <a:xfrm rot="21600000">
            <a:off x="2980944" y="8339328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训练流程演进</a:t>
            </a:r>
            <a:endParaRPr lang="en-US" sz="30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695944" y="3913632"/>
            <a:ext cx="658368" cy="65836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 rot="21600000">
            <a:off x="8558784" y="4078224"/>
            <a:ext cx="94183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2</a:t>
            </a:r>
            <a:endParaRPr lang="en-US" sz="24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15984" y="4800600"/>
            <a:ext cx="27432" cy="208483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 rot="21600000">
            <a:off x="9601200" y="4800600"/>
            <a:ext cx="4443984" cy="24414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注意力机制：采用多头自注意力计算上下文权重，如Transformer的QKV矩阵运算。位置编码使用正弦函数或学习式嵌入处理序列顺序。</a:t>
            </a:r>
            <a:endParaRPr lang="en-US" sz="2400" dirty="0"/>
          </a:p>
        </p:txBody>
      </p:sp>
      <p:sp>
        <p:nvSpPr>
          <p:cNvPr id="24" name="Text 12"/>
          <p:cNvSpPr/>
          <p:nvPr/>
        </p:nvSpPr>
        <p:spPr>
          <a:xfrm rot="21600000">
            <a:off x="9601200" y="4041648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关键组件详解</a:t>
            </a:r>
            <a:endParaRPr lang="en-US" sz="30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923776" y="7516368"/>
            <a:ext cx="7370064" cy="73152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489936" y="4178808"/>
            <a:ext cx="219456" cy="219456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 rot="21600000">
            <a:off x="16139160" y="4663440"/>
            <a:ext cx="6053328" cy="12161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推理部署采用量化技术（如GPTQ将权重压缩至4bit），显存需求可降低80%。典型服务器配置需8xA100（80GB）处理千亿参数模型。</a:t>
            </a:r>
            <a:endParaRPr lang="en-US" sz="2000" dirty="0"/>
          </a:p>
        </p:txBody>
      </p:sp>
      <p:sp>
        <p:nvSpPr>
          <p:cNvPr id="28" name="Text 14"/>
          <p:cNvSpPr/>
          <p:nvPr/>
        </p:nvSpPr>
        <p:spPr>
          <a:xfrm rot="21600000">
            <a:off x="16139160" y="4133088"/>
            <a:ext cx="258775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硬件适配方案</a:t>
            </a:r>
            <a:endParaRPr lang="en-US" sz="2400" dirty="0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489936" y="6821424"/>
            <a:ext cx="219456" cy="219456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 rot="21600000">
            <a:off x="16139160" y="7205472"/>
            <a:ext cx="6099048" cy="12161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HELM基准覆盖7大任务类型，包含42个细分场景测试。中文领域采用CLUE基准，覆盖阅读理解/文本分类等9类任务。</a:t>
            </a:r>
            <a:endParaRPr lang="en-US" sz="2000" dirty="0"/>
          </a:p>
        </p:txBody>
      </p:sp>
      <p:sp>
        <p:nvSpPr>
          <p:cNvPr id="31" name="Text 16"/>
          <p:cNvSpPr/>
          <p:nvPr/>
        </p:nvSpPr>
        <p:spPr>
          <a:xfrm rot="21600000">
            <a:off x="16139160" y="6720840"/>
            <a:ext cx="258775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评估基准体系</a:t>
            </a:r>
            <a:endParaRPr lang="en-US" sz="2400" dirty="0"/>
          </a:p>
        </p:txBody>
      </p:sp>
      <p:pic>
        <p:nvPicPr>
          <p:cNvPr id="32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489936" y="9336024"/>
            <a:ext cx="219456" cy="219456"/>
          </a:xfrm>
          <a:prstGeom prst="rect">
            <a:avLst/>
          </a:prstGeom>
        </p:spPr>
      </p:pic>
      <p:sp>
        <p:nvSpPr>
          <p:cNvPr id="33" name="Text 17"/>
          <p:cNvSpPr/>
          <p:nvPr/>
        </p:nvSpPr>
        <p:spPr>
          <a:xfrm rot="21600000">
            <a:off x="16139160" y="9793224"/>
            <a:ext cx="6099048" cy="12161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部署阶段采用内容过滤层，实时检测有害输出。微软研究显示防护模型可使不当内容生成率降低94%，响应延迟增加15ms。</a:t>
            </a:r>
            <a:endParaRPr lang="en-US" sz="2000" dirty="0"/>
          </a:p>
        </p:txBody>
      </p:sp>
      <p:sp>
        <p:nvSpPr>
          <p:cNvPr id="34" name="Text 18"/>
          <p:cNvSpPr/>
          <p:nvPr/>
        </p:nvSpPr>
        <p:spPr>
          <a:xfrm rot="21600000">
            <a:off x="16139160" y="9308592"/>
            <a:ext cx="258775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安全防护机制</a:t>
            </a:r>
            <a:endParaRPr 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E9F7D6-D1DF-359F-6485-C0B2940B4342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765024" cy="8229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480"/>
              </a:lnSpc>
              <a:buNone/>
            </a:pPr>
            <a:r>
              <a:rPr lang="en-US" sz="5300" kern="0" spc="-264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模块四：搭建语言的桥梁——Tokenizer</a:t>
            </a:r>
            <a:endParaRPr lang="en-US" sz="5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712464" y="4242816"/>
            <a:ext cx="5477256" cy="67025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020824" y="9674352"/>
            <a:ext cx="8860536" cy="163677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26664" y="8513064"/>
            <a:ext cx="6848856" cy="129844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059936" y="7379208"/>
            <a:ext cx="4773168" cy="9052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80000">
            <a:off x="9592056" y="9345168"/>
            <a:ext cx="1143000" cy="114300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80000">
            <a:off x="9893808" y="9601200"/>
            <a:ext cx="576072" cy="576072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001000" y="4288536"/>
            <a:ext cx="1316736" cy="1316736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348472" y="4562856"/>
            <a:ext cx="630936" cy="713232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60000">
            <a:off x="2551176" y="6501384"/>
            <a:ext cx="1143000" cy="1143000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760000">
            <a:off x="2843784" y="6784848"/>
            <a:ext cx="612648" cy="548640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 rot="21600000">
            <a:off x="12371832" y="10543032"/>
            <a:ext cx="9436608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Byte Pair Encoding （BPE）：</a:t>
            </a:r>
            <a:r>
              <a:rPr lang="en-US" sz="2600" dirty="0" err="1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通过迭代合并高频字符对构建词表，被GPT系列采用。WordPiece：基于概率合并子词单元，用于BERT等模型。Unigram</a:t>
            </a: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 LM：通过语言模型概率动态裁剪词表，支持多语言场景。SentencePiece：直接处理原始文本，支持无空格语言（如中文、日文）。</a:t>
            </a:r>
            <a:endParaRPr lang="en-US" sz="2600" dirty="0"/>
          </a:p>
        </p:txBody>
      </p:sp>
      <p:sp>
        <p:nvSpPr>
          <p:cNvPr id="16" name="Text 2"/>
          <p:cNvSpPr/>
          <p:nvPr/>
        </p:nvSpPr>
        <p:spPr>
          <a:xfrm rot="21600000">
            <a:off x="12371832" y="9665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主流算法</a:t>
            </a:r>
            <a:endParaRPr lang="en-US" sz="3900" dirty="0"/>
          </a:p>
        </p:txBody>
      </p:sp>
      <p:sp>
        <p:nvSpPr>
          <p:cNvPr id="17" name="Text 3"/>
          <p:cNvSpPr/>
          <p:nvPr/>
        </p:nvSpPr>
        <p:spPr>
          <a:xfrm rot="21600000">
            <a:off x="12371832" y="7580376"/>
            <a:ext cx="943660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Subword算法通过平衡词表大小与覆盖度，有效解决OOV（未登录词）问题和词语形态变化（如时态、复数等）带来的挑战，典型场景包括处理罕见词和专业术语。</a:t>
            </a:r>
            <a:endParaRPr lang="en-US" sz="2600" dirty="0"/>
          </a:p>
        </p:txBody>
      </p:sp>
      <p:sp>
        <p:nvSpPr>
          <p:cNvPr id="18" name="Text 4"/>
          <p:cNvSpPr/>
          <p:nvPr/>
        </p:nvSpPr>
        <p:spPr>
          <a:xfrm rot="21600000">
            <a:off x="12371832" y="6720840"/>
            <a:ext cx="492861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Subword必要性</a:t>
            </a:r>
            <a:endParaRPr lang="en-US" sz="3900" dirty="0"/>
          </a:p>
        </p:txBody>
      </p:sp>
      <p:sp>
        <p:nvSpPr>
          <p:cNvPr id="19" name="Text 5"/>
          <p:cNvSpPr/>
          <p:nvPr/>
        </p:nvSpPr>
        <p:spPr>
          <a:xfrm rot="21600000">
            <a:off x="12371832" y="4636008"/>
            <a:ext cx="9436608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Tokenizer是将原始文本转换为模型可处理输入的关键组件，负责将句子拆分为词/子词单元，并映射为数字ID。</a:t>
            </a:r>
            <a:endParaRPr lang="en-US" sz="2600" dirty="0"/>
          </a:p>
        </p:txBody>
      </p:sp>
      <p:sp>
        <p:nvSpPr>
          <p:cNvPr id="20" name="Text 6"/>
          <p:cNvSpPr/>
          <p:nvPr/>
        </p:nvSpPr>
        <p:spPr>
          <a:xfrm rot="21600000">
            <a:off x="12371832" y="3767328"/>
            <a:ext cx="460857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Tokenizer定义</a:t>
            </a:r>
            <a:endParaRPr lang="en-US" sz="39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2BC8C5-DF81-3C0E-CCE0-7EFD139B6BFA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主流Tokenizer技术对比与应用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118860">
            <a:off x="15124176" y="9363456"/>
            <a:ext cx="2404872" cy="10058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443691">
            <a:off x="7123176" y="8887968"/>
            <a:ext cx="1499616" cy="1005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0543032" y="4114800"/>
            <a:ext cx="969264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893808" y="5788152"/>
            <a:ext cx="3291840" cy="2743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2408408" y="6400800"/>
            <a:ext cx="3456432" cy="274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072616" y="4581144"/>
            <a:ext cx="630936" cy="10058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4663440" y="4800600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BERT系列采用的WordPiece在BPE基础上增加语言模型概率评估，通过“##“标记处理子词，中文BERT的21，128词表包含178个基础汉字。</a:t>
            </a:r>
            <a:endParaRPr lang="en-US" sz="2600" dirty="0"/>
          </a:p>
        </p:txBody>
      </p:sp>
      <p:sp>
        <p:nvSpPr>
          <p:cNvPr id="12" name="Text 2"/>
          <p:cNvSpPr/>
          <p:nvPr/>
        </p:nvSpPr>
        <p:spPr>
          <a:xfrm rot="21600000">
            <a:off x="5321808" y="3931920"/>
            <a:ext cx="48280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WordPiece原理</a:t>
            </a:r>
            <a:endParaRPr lang="en-US" sz="3900" dirty="0"/>
          </a:p>
        </p:txBody>
      </p:sp>
      <p:sp>
        <p:nvSpPr>
          <p:cNvPr id="13" name="Text 3"/>
          <p:cNvSpPr/>
          <p:nvPr/>
        </p:nvSpPr>
        <p:spPr>
          <a:xfrm rot="21600000">
            <a:off x="1261871" y="9180576"/>
            <a:ext cx="5748513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Byte-Pair Encoding （BPE）是GPT系列模型的标配分词技术，通过迭代合并高频字符对构建词表，典型应用包括GPT-3的50，257词表规模设计。</a:t>
            </a:r>
            <a:endParaRPr lang="en-US" sz="2600" dirty="0"/>
          </a:p>
        </p:txBody>
      </p:sp>
      <p:sp>
        <p:nvSpPr>
          <p:cNvPr id="14" name="Text 4"/>
          <p:cNvSpPr/>
          <p:nvPr/>
        </p:nvSpPr>
        <p:spPr>
          <a:xfrm rot="21600000">
            <a:off x="3529584" y="8321040"/>
            <a:ext cx="320954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BPE算法</a:t>
            </a:r>
            <a:endParaRPr lang="en-US" sz="3900" dirty="0"/>
          </a:p>
        </p:txBody>
      </p:sp>
      <p:sp>
        <p:nvSpPr>
          <p:cNvPr id="15" name="Text 5"/>
          <p:cNvSpPr/>
          <p:nvPr/>
        </p:nvSpPr>
        <p:spPr>
          <a:xfrm rot="21600000">
            <a:off x="17638776" y="9208008"/>
            <a:ext cx="5486400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词表大小直接影响模型表现：32K词表使BERT-base推理速度提升15%，但超过50K会导致OOV率仅降低0.3%。特殊Token如【CLS】/【SEP】占典型BERT词表的0.6%。</a:t>
            </a:r>
            <a:endParaRPr lang="en-US" sz="2600" dirty="0"/>
          </a:p>
        </p:txBody>
      </p:sp>
      <p:sp>
        <p:nvSpPr>
          <p:cNvPr id="16" name="Text 6"/>
          <p:cNvSpPr/>
          <p:nvPr/>
        </p:nvSpPr>
        <p:spPr>
          <a:xfrm rot="21600000">
            <a:off x="17638776" y="8330184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实践关键参数</a:t>
            </a:r>
            <a:endParaRPr lang="en-US" sz="3900" dirty="0"/>
          </a:p>
        </p:txBody>
      </p:sp>
      <p:sp>
        <p:nvSpPr>
          <p:cNvPr id="17" name="Text 7"/>
          <p:cNvSpPr/>
          <p:nvPr/>
        </p:nvSpPr>
        <p:spPr>
          <a:xfrm rot="21600000">
            <a:off x="15188184" y="5230368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Google开源的SentencePiece支持BPE/WordPiece统一实现，支持无空格语言处理，如日语和韩语的混合文本分词准确率达92%。</a:t>
            </a:r>
            <a:endParaRPr lang="en-US" sz="2600" dirty="0"/>
          </a:p>
        </p:txBody>
      </p:sp>
      <p:sp>
        <p:nvSpPr>
          <p:cNvPr id="18" name="Text 8"/>
          <p:cNvSpPr/>
          <p:nvPr/>
        </p:nvSpPr>
        <p:spPr>
          <a:xfrm rot="21600000">
            <a:off x="15188184" y="43708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统一框架</a:t>
            </a:r>
            <a:endParaRPr lang="en-US" sz="390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8028432" y="7708392"/>
            <a:ext cx="4919472" cy="3483864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 rot="21600000">
            <a:off x="8302752" y="9390888"/>
            <a:ext cx="2249424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50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058400" y="7178040"/>
            <a:ext cx="2999232" cy="4014216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 rot="21600000">
            <a:off x="10689336" y="8019288"/>
            <a:ext cx="2377440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5000" dirty="0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3121640" y="7946136"/>
            <a:ext cx="2276856" cy="3236976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 rot="21600000">
            <a:off x="12691872" y="8549640"/>
            <a:ext cx="2377440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500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3231368" y="9317736"/>
            <a:ext cx="2642616" cy="1865376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 rot="21600000">
            <a:off x="13560552" y="10140696"/>
            <a:ext cx="2441448" cy="758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6000"/>
              </a:lnSpc>
              <a:buNone/>
            </a:pPr>
            <a:r>
              <a:rPr lang="en-US" sz="50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04</a:t>
            </a:r>
            <a:endParaRPr lang="en-US" sz="5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C72400A-2485-1FC8-9E18-1ECCC999D608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70432"/>
            <a:ext cx="11393424" cy="8503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300" kern="0" spc="-164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核心引擎——LLM架构细节解析 (Architecture Details)</a:t>
            </a:r>
            <a:endParaRPr lang="en-US" sz="3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79776" y="4974336"/>
            <a:ext cx="15910560" cy="523036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4215384" y="7141464"/>
            <a:ext cx="9262872" cy="25146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928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Self-Attention机制是Transformer架构的核心，通过计算输入序列中每个位置与其他位置的相关性权重，实现全局依赖建模。典型应用包括GPT-3的1750亿参数模型，处理长序列时复杂度为O（n²）。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4215384" y="6135624"/>
            <a:ext cx="5660136" cy="6400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Transformer回顾</a:t>
            </a:r>
            <a:endParaRPr lang="en-US" sz="4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B84A6F-EB9A-9FB1-5E69-B08A5FEC8C81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现代LLM的改进点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115800" y="2615184"/>
            <a:ext cx="6949440" cy="103235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170664" y="4480560"/>
            <a:ext cx="5952744" cy="656539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143232" y="5093208"/>
            <a:ext cx="4663440" cy="534924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385816" y="2615184"/>
            <a:ext cx="6949440" cy="1032357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236208" y="4480560"/>
            <a:ext cx="5952744" cy="656539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516368" y="5093208"/>
            <a:ext cx="4663440" cy="534924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0716768" y="6373368"/>
            <a:ext cx="2798064" cy="2798064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649456" y="7324344"/>
            <a:ext cx="1042416" cy="886968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 rot="21600000">
            <a:off x="2194560" y="5623560"/>
            <a:ext cx="70134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采用旋转位置编码（RoPE）替代传统绝对位置编码，显著提升长序列处理能力。RoPE通过旋转矩阵实现位置信息注入，在4096+长度的文本任务中表现优异。</a:t>
            </a:r>
            <a:endParaRPr lang="en-US" sz="2600" dirty="0"/>
          </a:p>
        </p:txBody>
      </p:sp>
      <p:sp>
        <p:nvSpPr>
          <p:cNvPr id="14" name="Text 2"/>
          <p:cNvSpPr/>
          <p:nvPr/>
        </p:nvSpPr>
        <p:spPr>
          <a:xfrm rot="21600000">
            <a:off x="4992624" y="4764024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位置编码优化</a:t>
            </a:r>
            <a:endParaRPr lang="en-US" sz="3900" dirty="0"/>
          </a:p>
        </p:txBody>
      </p:sp>
      <p:sp>
        <p:nvSpPr>
          <p:cNvPr id="15" name="Text 3"/>
          <p:cNvSpPr/>
          <p:nvPr/>
        </p:nvSpPr>
        <p:spPr>
          <a:xfrm rot="21600000">
            <a:off x="15060168" y="5623560"/>
            <a:ext cx="70134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SwiGLU/GeGLU激活函数通过门控机制增强非线性表达能力，在GPT-4中使模型困惑度降低15%。相比传统ReLU，参数量仅增加2%但效果提升显著。</a:t>
            </a:r>
            <a:endParaRPr lang="en-US" sz="2600" dirty="0"/>
          </a:p>
        </p:txBody>
      </p:sp>
      <p:sp>
        <p:nvSpPr>
          <p:cNvPr id="16" name="Text 4"/>
          <p:cNvSpPr/>
          <p:nvPr/>
        </p:nvSpPr>
        <p:spPr>
          <a:xfrm rot="21600000">
            <a:off x="15060168" y="4764024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激活函数演进</a:t>
            </a:r>
            <a:endParaRPr lang="en-US" sz="3900" dirty="0"/>
          </a:p>
        </p:txBody>
      </p:sp>
      <p:sp>
        <p:nvSpPr>
          <p:cNvPr id="17" name="Text 5"/>
          <p:cNvSpPr/>
          <p:nvPr/>
        </p:nvSpPr>
        <p:spPr>
          <a:xfrm rot="21600000">
            <a:off x="15060168" y="9409176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GQA与MQA技术将多头注意力计算量减少40-60%，Llama 2采用8组GQA实现70%的推理加速，同时保持97%的原始模型精度。</a:t>
            </a:r>
            <a:endParaRPr lang="en-US" sz="2600" dirty="0"/>
          </a:p>
        </p:txBody>
      </p:sp>
      <p:sp>
        <p:nvSpPr>
          <p:cNvPr id="18" name="Text 6"/>
          <p:cNvSpPr/>
          <p:nvPr/>
        </p:nvSpPr>
        <p:spPr>
          <a:xfrm rot="21600000">
            <a:off x="15060168" y="8595360"/>
            <a:ext cx="47091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注意力机制升级</a:t>
            </a:r>
            <a:endParaRPr lang="en-US" sz="3900" dirty="0"/>
          </a:p>
        </p:txBody>
      </p:sp>
      <p:sp>
        <p:nvSpPr>
          <p:cNvPr id="19" name="Text 7"/>
          <p:cNvSpPr/>
          <p:nvPr/>
        </p:nvSpPr>
        <p:spPr>
          <a:xfrm rot="21600000">
            <a:off x="2194560" y="9409176"/>
            <a:ext cx="70134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RMSNorm取代Pre-LN结构，计算量减少30%的同时保持梯度稳定性。实验显示在175B参数模型上训练速度提升18%，尤其适合超大模型训练。</a:t>
            </a:r>
            <a:endParaRPr lang="en-US" sz="2600" dirty="0"/>
          </a:p>
        </p:txBody>
      </p:sp>
      <p:sp>
        <p:nvSpPr>
          <p:cNvPr id="20" name="Text 8"/>
          <p:cNvSpPr/>
          <p:nvPr/>
        </p:nvSpPr>
        <p:spPr>
          <a:xfrm rot="21600000">
            <a:off x="5486400" y="8595360"/>
            <a:ext cx="372160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归一层革新</a:t>
            </a:r>
            <a:endParaRPr lang="en-US" sz="39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ED876F-8275-01DC-79A0-93FC0A4CC3B3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稀疏化架构与开源LLM概览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793224" y="4379976"/>
            <a:ext cx="2276856" cy="212140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637776" y="6199632"/>
            <a:ext cx="1664208" cy="270662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689336" y="8092440"/>
            <a:ext cx="2980944" cy="133502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94208" y="5952744"/>
            <a:ext cx="1627632" cy="294436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823192" y="4379976"/>
            <a:ext cx="2642616" cy="2084832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695176" y="6409944"/>
            <a:ext cx="905256" cy="100584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 rot="21600000">
            <a:off x="3328416" y="4498848"/>
            <a:ext cx="6099048" cy="30723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混合专家模型（Mixture of Experts， MoE）是一种稀疏化架构，通过动态激活部分神经网络层（专家）来处理输入，显著提升模型效率。以Mixtral为例，其采用8个专家网络，每层仅选择2个专家执行计算，在保持模型性能的同时减少计算量达70%。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 rot="21600000">
            <a:off x="5541264" y="3721608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混合专家模型</a:t>
            </a:r>
            <a:endParaRPr lang="en-US" sz="3600" dirty="0"/>
          </a:p>
        </p:txBody>
      </p:sp>
      <p:sp>
        <p:nvSpPr>
          <p:cNvPr id="15" name="Text 5"/>
          <p:cNvSpPr/>
          <p:nvPr/>
        </p:nvSpPr>
        <p:spPr>
          <a:xfrm rot="21600000">
            <a:off x="14959585" y="10259569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稀疏架构特别适合：1） 多任务学习（如GLaM模型137B参数）；2） 边缘设备部署（专家子模型《100MB）；3） 实时系统（Token级专家选择延迟《2ms）。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 rot="21600000">
            <a:off x="14959585" y="9464041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典型应用场景</a:t>
            </a:r>
            <a:endParaRPr lang="en-US" sz="3600" dirty="0"/>
          </a:p>
        </p:txBody>
      </p:sp>
      <p:sp>
        <p:nvSpPr>
          <p:cNvPr id="17" name="Text 7"/>
          <p:cNvSpPr/>
          <p:nvPr/>
        </p:nvSpPr>
        <p:spPr>
          <a:xfrm rot="21600000">
            <a:off x="14913864" y="4480560"/>
            <a:ext cx="6080760" cy="256946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当前主流开源大语言模型包括LLaMA系列、Falcon、Bloom等，覆盖70亿至700亿参数规模。例如Meta的LLaMA-2-70B在MMLU基准测试中达到68.9%准确率，Apache-2.0协议允许商用。</a:t>
            </a:r>
            <a:endParaRPr lang="en-US" sz="2400" dirty="0"/>
          </a:p>
        </p:txBody>
      </p:sp>
      <p:sp>
        <p:nvSpPr>
          <p:cNvPr id="18" name="Text 8"/>
          <p:cNvSpPr/>
          <p:nvPr/>
        </p:nvSpPr>
        <p:spPr>
          <a:xfrm rot="21600000">
            <a:off x="14913864" y="3703320"/>
            <a:ext cx="389534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开源LLM生态</a:t>
            </a:r>
            <a:endParaRPr lang="en-US" sz="3600" dirty="0"/>
          </a:p>
        </p:txBody>
      </p:sp>
      <p:sp>
        <p:nvSpPr>
          <p:cNvPr id="19" name="Text 9"/>
          <p:cNvSpPr/>
          <p:nvPr/>
        </p:nvSpPr>
        <p:spPr>
          <a:xfrm rot="21600000">
            <a:off x="3328543" y="10259568"/>
            <a:ext cx="6099048" cy="20574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HuggingFace平台现有180+开源LLM变体，2023年MoE类模型提交量同比增长300%，GitHub相关仓库Star数平均年增400%（如Mixtral官方库3个月获8k+ Star）。</a:t>
            </a:r>
            <a:endParaRPr lang="en-US" sz="2400" dirty="0"/>
          </a:p>
        </p:txBody>
      </p:sp>
      <p:sp>
        <p:nvSpPr>
          <p:cNvPr id="20" name="Text 10"/>
          <p:cNvSpPr/>
          <p:nvPr/>
        </p:nvSpPr>
        <p:spPr>
          <a:xfrm rot="21600000">
            <a:off x="5907024" y="9427465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社区贡献趋势</a:t>
            </a:r>
            <a:endParaRPr lang="en-US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223A6D-E299-2999-2A36-4E89463B1DEB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主流大模型家族概览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385048" y="8805672"/>
            <a:ext cx="7772400" cy="111556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301984" y="4855464"/>
            <a:ext cx="1901952" cy="117957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198864" y="7443216"/>
            <a:ext cx="6144768" cy="130759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259568" y="6062472"/>
            <a:ext cx="4014216" cy="131673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1439144" y="5358384"/>
            <a:ext cx="1609344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3600" dirty="0"/>
          </a:p>
        </p:txBody>
      </p:sp>
      <p:sp>
        <p:nvSpPr>
          <p:cNvPr id="10" name="Text 2"/>
          <p:cNvSpPr/>
          <p:nvPr/>
        </p:nvSpPr>
        <p:spPr>
          <a:xfrm rot="21600000">
            <a:off x="11393424" y="6446520"/>
            <a:ext cx="1719072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3600" dirty="0"/>
          </a:p>
        </p:txBody>
      </p:sp>
      <p:sp>
        <p:nvSpPr>
          <p:cNvPr id="11" name="Text 3"/>
          <p:cNvSpPr/>
          <p:nvPr/>
        </p:nvSpPr>
        <p:spPr>
          <a:xfrm rot="21600000">
            <a:off x="11393424" y="7818120"/>
            <a:ext cx="1719072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3600" dirty="0"/>
          </a:p>
        </p:txBody>
      </p:sp>
      <p:sp>
        <p:nvSpPr>
          <p:cNvPr id="12" name="Text 4"/>
          <p:cNvSpPr/>
          <p:nvPr/>
        </p:nvSpPr>
        <p:spPr>
          <a:xfrm rot="21600000">
            <a:off x="11375136" y="9089136"/>
            <a:ext cx="1755648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04</a:t>
            </a:r>
            <a:endParaRPr lang="en-US" sz="3600" dirty="0"/>
          </a:p>
        </p:txBody>
      </p:sp>
      <p:sp>
        <p:nvSpPr>
          <p:cNvPr id="13" name="Text 5"/>
          <p:cNvSpPr/>
          <p:nvPr/>
        </p:nvSpPr>
        <p:spPr>
          <a:xfrm rot="21600000">
            <a:off x="2770632" y="4992624"/>
            <a:ext cx="60990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Meta推出的Llama 2/3系列已成为开源社区事实标准，采用Transformer架构，训练数据规模达数万亿token，支持商用许可。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5120640" y="4123944"/>
            <a:ext cx="374904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Llama家族</a:t>
            </a:r>
            <a:endParaRPr lang="en-US" sz="3900" dirty="0"/>
          </a:p>
        </p:txBody>
      </p:sp>
      <p:sp>
        <p:nvSpPr>
          <p:cNvPr id="15" name="Text 7"/>
          <p:cNvSpPr/>
          <p:nvPr/>
        </p:nvSpPr>
        <p:spPr>
          <a:xfrm rot="21600000">
            <a:off x="15261336" y="4992624"/>
            <a:ext cx="609904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法国独角兽Mistral AI推出的Mistral/Mixtral模型，采用MoE架构实现高效推理，在同等参数量下性能超越传统密集架构模型30%。</a:t>
            </a:r>
            <a:endParaRPr lang="en-US" sz="2600" dirty="0"/>
          </a:p>
        </p:txBody>
      </p:sp>
      <p:sp>
        <p:nvSpPr>
          <p:cNvPr id="16" name="Text 8"/>
          <p:cNvSpPr/>
          <p:nvPr/>
        </p:nvSpPr>
        <p:spPr>
          <a:xfrm rot="21600000">
            <a:off x="15261336" y="4123944"/>
            <a:ext cx="449884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Mistral AI突破</a:t>
            </a:r>
            <a:endParaRPr lang="en-US" sz="3900" dirty="0"/>
          </a:p>
        </p:txBody>
      </p:sp>
      <p:sp>
        <p:nvSpPr>
          <p:cNvPr id="17" name="Text 9"/>
          <p:cNvSpPr/>
          <p:nvPr/>
        </p:nvSpPr>
        <p:spPr>
          <a:xfrm rot="21600000">
            <a:off x="16367760" y="9409176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通用大模型在中文理解（CLUE 92.3分）和代码能力（HumanEval 65.7%）表现突出，采用64K超长上下文窗口设计。</a:t>
            </a:r>
            <a:endParaRPr lang="en-US" sz="2600" dirty="0"/>
          </a:p>
        </p:txBody>
      </p:sp>
      <p:sp>
        <p:nvSpPr>
          <p:cNvPr id="18" name="Text 10"/>
          <p:cNvSpPr/>
          <p:nvPr/>
        </p:nvSpPr>
        <p:spPr>
          <a:xfrm rot="21600000">
            <a:off x="16367760" y="8595360"/>
            <a:ext cx="479145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DeepSeek LLM</a:t>
            </a:r>
            <a:endParaRPr lang="en-US" sz="3900" dirty="0"/>
          </a:p>
        </p:txBody>
      </p:sp>
      <p:sp>
        <p:nvSpPr>
          <p:cNvPr id="19" name="Text 11"/>
          <p:cNvSpPr/>
          <p:nvPr/>
        </p:nvSpPr>
        <p:spPr>
          <a:xfrm rot="21600000">
            <a:off x="1920240" y="9409176"/>
            <a:ext cx="6099048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深度求索开发的代码专用模型，训练数据包含1.2TB高质量代码，支持30+编程语言，代码补全准确率达78.5%。</a:t>
            </a:r>
            <a:endParaRPr lang="en-US" sz="2600" dirty="0"/>
          </a:p>
        </p:txBody>
      </p:sp>
      <p:sp>
        <p:nvSpPr>
          <p:cNvPr id="20" name="Text 12"/>
          <p:cNvSpPr/>
          <p:nvPr/>
        </p:nvSpPr>
        <p:spPr>
          <a:xfrm rot="21600000">
            <a:off x="2752344" y="8595360"/>
            <a:ext cx="525780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DeepSeek Coder</a:t>
            </a:r>
            <a:endParaRPr lang="en-US" sz="39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80DDAD-8A79-AB37-C0D2-88CE0D91BF86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开源大模型技术概览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98448" y="5065776"/>
            <a:ext cx="6400800" cy="54864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755648" y="7205472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采用MLA（Multi-head Latent Attention）架构，通过潜在注意力机制显著降低推理成本，在同等算力条件下吞吐量提升40%。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792224" y="6336792"/>
            <a:ext cx="53949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DeepSeek-V2创新</a:t>
            </a:r>
            <a:endParaRPr lang="en-US" sz="3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91840" y="4599432"/>
            <a:ext cx="2414016" cy="9418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3602736" y="4745736"/>
            <a:ext cx="1792224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4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88552" y="5065776"/>
            <a:ext cx="6400800" cy="5486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9445752" y="7205472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Qwen（通义千问）：支持128K长文本理解，开源版本包含7B/14B/72B参数规模；Gemma（Google）：轻量级2B/7B参数设计，针对移动端优化。</a:t>
            </a:r>
            <a:endParaRPr lang="en-US" sz="2600" dirty="0"/>
          </a:p>
        </p:txBody>
      </p:sp>
      <p:sp>
        <p:nvSpPr>
          <p:cNvPr id="12" name="Text 5"/>
          <p:cNvSpPr/>
          <p:nvPr/>
        </p:nvSpPr>
        <p:spPr>
          <a:xfrm rot="21600000">
            <a:off x="10085832" y="6336792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主流模型简介</a:t>
            </a:r>
            <a:endParaRPr lang="en-US" sz="39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981944" y="4599432"/>
            <a:ext cx="2414016" cy="94183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 rot="21600000">
            <a:off x="11265408" y="4745736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40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687800" y="5065776"/>
            <a:ext cx="6400800" cy="54864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7145000" y="7205472"/>
            <a:ext cx="54864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任务匹配原则：对话场景优先选择微调友好的Qwen，边缘计算场景选用Gemma；成本敏感型项目推荐DeepSeek-V2的MLA架构。</a:t>
            </a:r>
            <a:endParaRPr lang="en-US" sz="2600" dirty="0"/>
          </a:p>
        </p:txBody>
      </p:sp>
      <p:sp>
        <p:nvSpPr>
          <p:cNvPr id="17" name="Text 8"/>
          <p:cNvSpPr/>
          <p:nvPr/>
        </p:nvSpPr>
        <p:spPr>
          <a:xfrm rot="21600000">
            <a:off x="17775936" y="6336792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模型选型策略</a:t>
            </a:r>
            <a:endParaRPr lang="en-US" sz="39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681192" y="4599432"/>
            <a:ext cx="2414016" cy="94183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 rot="21600000">
            <a:off x="18937224" y="4745736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4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85F5E4-AE5C-27D2-7ECE-6E837778FF00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838176" cy="86868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823"/>
              </a:lnSpc>
              <a:buNone/>
            </a:pPr>
            <a:r>
              <a:rPr lang="en-US" sz="5600" kern="0" spc="-27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LLM的基石 - 数据、目标与分布式基础</a:t>
            </a:r>
            <a:endParaRPr lang="en-US" sz="5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44752" y="4023360"/>
            <a:ext cx="10287000" cy="19293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2084832" y="4599432"/>
            <a:ext cx="8887968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建立对LLM训练“为什么“和“如何规模化“的宏观理解，掌握大规模语言模型的核心原理。</a:t>
            </a:r>
            <a:endParaRPr lang="en-US" sz="2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99032" y="3602736"/>
            <a:ext cx="4443984" cy="74980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 rot="21600000">
            <a:off x="2286000" y="3730752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训练目标</a:t>
            </a:r>
            <a:endParaRPr lang="en-US" sz="3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637008" y="4023360"/>
            <a:ext cx="10287000" cy="192938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3286232" y="4599432"/>
            <a:ext cx="8887968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训练数据是LLM的核心驱动力，高质量、多样化的数据决定了模型的知识广度和深度。典型LLM训练数据量可达TB级别。</a:t>
            </a:r>
            <a:endParaRPr lang="en-US" sz="24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600432" y="3602736"/>
            <a:ext cx="4443984" cy="74980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 rot="21600000">
            <a:off x="13478256" y="3730752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数据燃料</a:t>
            </a:r>
            <a:endParaRPr lang="en-US" sz="3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637008" y="6986016"/>
            <a:ext cx="10287000" cy="192938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3286232" y="7552944"/>
            <a:ext cx="8887968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关键步骤包括：去重、去噪、语言识别、质量评分，通常需要分布式处理框架支持PB级数据处理。</a:t>
            </a:r>
            <a:endParaRPr lang="en-US" sz="24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600432" y="6556248"/>
            <a:ext cx="4443984" cy="74980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 rot="21600000">
            <a:off x="13267944" y="6702552"/>
            <a:ext cx="304495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数据预处理</a:t>
            </a:r>
            <a:endParaRPr lang="en-US" sz="32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44752" y="6986016"/>
            <a:ext cx="10287000" cy="1929384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 rot="21600000">
            <a:off x="2084832" y="7552944"/>
            <a:ext cx="9015984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优质训练数据需具备：规模性（如Common Crawl数据集）、多样性（多领域覆盖）、清洁度（经过严格过滤处理）。</a:t>
            </a:r>
            <a:endParaRPr lang="en-US" sz="2400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99032" y="6556248"/>
            <a:ext cx="4443984" cy="749808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21600000">
            <a:off x="2286000" y="6702552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数据特性</a:t>
            </a:r>
            <a:endParaRPr lang="en-US" sz="3200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44752" y="9957816"/>
            <a:ext cx="10287000" cy="1929384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 rot="21600000">
            <a:off x="2084832" y="10543032"/>
            <a:ext cx="8887968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数据质量直接影响模型表现：1%的高质量数据提升可能带来5-10%的模型性能改进。</a:t>
            </a:r>
            <a:endParaRPr lang="en-US" sz="2400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99032" y="9537192"/>
            <a:ext cx="4443984" cy="749808"/>
          </a:xfrm>
          <a:prstGeom prst="rect">
            <a:avLst/>
          </a:prstGeom>
        </p:spPr>
      </p:pic>
      <p:sp>
        <p:nvSpPr>
          <p:cNvPr id="24" name="Text 10"/>
          <p:cNvSpPr/>
          <p:nvPr/>
        </p:nvSpPr>
        <p:spPr>
          <a:xfrm rot="21600000">
            <a:off x="2286000" y="9674352"/>
            <a:ext cx="2642616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数据影响</a:t>
            </a:r>
            <a:endParaRPr lang="en-US" sz="3200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637008" y="9957816"/>
            <a:ext cx="10287000" cy="1929384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 rot="21600000">
            <a:off x="13286232" y="10543032"/>
            <a:ext cx="8887968" cy="97840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大规模训练依赖分布式计算框架（如Megatron-LM），支持千卡级GPU集群并行训练。</a:t>
            </a:r>
            <a:endParaRPr lang="en-US" sz="2400" dirty="0"/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600432" y="9537192"/>
            <a:ext cx="4443984" cy="749808"/>
          </a:xfrm>
          <a:prstGeom prst="rect">
            <a:avLst/>
          </a:prstGeom>
        </p:spPr>
      </p:pic>
      <p:sp>
        <p:nvSpPr>
          <p:cNvPr id="28" name="Text 12"/>
          <p:cNvSpPr/>
          <p:nvPr/>
        </p:nvSpPr>
        <p:spPr>
          <a:xfrm rot="21600000">
            <a:off x="13267944" y="9674352"/>
            <a:ext cx="3044952" cy="48463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840"/>
              </a:lnSpc>
              <a:buNone/>
            </a:pPr>
            <a:r>
              <a:rPr lang="en-US" sz="3200" dirty="0">
                <a:solidFill>
                  <a:srgbClr val="EEEEEE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分布式基础</a:t>
            </a:r>
            <a:endParaRPr lang="en-US" sz="3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77BF9C3-6C25-EBA8-B149-D82F6993FC22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70432"/>
            <a:ext cx="11393424" cy="8503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300" kern="0" spc="-164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第三讲：从理论到实践 - Sentence-BERT语义相似度计算 (项目篇)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 rot="21600000">
            <a:off x="16075152" y="4215384"/>
            <a:ext cx="6099048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将自然语言处理理论知识转化为实际应用，通过轻量级项目掌握文本向量化与语义匹配技术，适用于搜索、推荐系统、智能问答等场景。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 rot="21600000">
            <a:off x="16075152" y="3438144"/>
            <a:ext cx="29718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项目目标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 rot="21600000">
            <a:off x="2084832" y="5458968"/>
            <a:ext cx="6080760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衡量两段文本在含义上的接近程度，是NLP核心任务之一。例如“如何更换手机壁纸“与“手机桌面背景设置方法“具有高相似度。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 rot="21600000">
            <a:off x="3822192" y="4681728"/>
            <a:ext cx="43434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语义相似度定义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 rot="21600000">
            <a:off x="16075152" y="7406640"/>
            <a:ext cx="6099048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在电商搜索中提升长尾查询匹配准确率15-30%，智能客服问答准确率提升40%，直接影响用户体验和商业转化。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 rot="21600000">
            <a:off x="16075152" y="6601968"/>
            <a:ext cx="34290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行业重要性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 rot="21600000">
            <a:off x="2066544" y="9336024"/>
            <a:ext cx="6099048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直接使用BERT的【CLS】标签或简单平均池化会导致语义信息丢失，相似度计算准确率仅55-65%，远低于人类判断水平。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 rot="21600000">
            <a:off x="4279392" y="8531352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传统方法局限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 rot="21600000">
            <a:off x="16075152" y="10460736"/>
            <a:ext cx="6099048" cy="153619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032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通过孪生网络结构和对比学习，将句子映射到768维语义空间，使相似句子距离缩短60%，计算效率提升900倍。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 rot="21600000">
            <a:off x="16075152" y="9646920"/>
            <a:ext cx="54864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Sentence-BERT创新</a:t>
            </a:r>
            <a:endParaRPr lang="en-US" sz="36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42832" y="5294376"/>
            <a:ext cx="3465576" cy="3831336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59952" y="5221224"/>
            <a:ext cx="219456" cy="219456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59952" y="8979408"/>
            <a:ext cx="219456" cy="219456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335256" y="4087368"/>
            <a:ext cx="3236976" cy="594360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2353544" y="6912864"/>
            <a:ext cx="3291840" cy="192024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416784" y="4014216"/>
            <a:ext cx="219456" cy="219456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380208" y="9866376"/>
            <a:ext cx="219456" cy="219456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435072" y="6931152"/>
            <a:ext cx="219456" cy="219456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356848" y="6044184"/>
            <a:ext cx="2002536" cy="2002536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896344" y="6665976"/>
            <a:ext cx="877824" cy="8503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FBD5852-5B3E-59B6-2F76-B0E9F3B029CC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孪生网络与项目实践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09344" y="4828032"/>
            <a:ext cx="27432" cy="20848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2194560" y="4828032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孪生网络（Siamese Network）通过共享权重结构，使语义相似的句子在向量空间中的距离更近，差异大的句子距离更远。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 rot="21600000">
            <a:off x="2194560" y="4096512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孪生网络原理</a:t>
            </a:r>
            <a:endParaRPr lang="en-US" sz="3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98448" y="3959352"/>
            <a:ext cx="658368" cy="6583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1179576" y="4123944"/>
            <a:ext cx="877824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1</a:t>
            </a:r>
            <a:endParaRPr lang="en-US" sz="2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251192" y="4828032"/>
            <a:ext cx="27432" cy="208483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 rot="21600000">
            <a:off x="7836408" y="4828032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采用有监督微调方法，包括分类损失、回归损失和三元组损失（Triplet Loss），以优化句子嵌入的质量。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 rot="21600000">
            <a:off x="7836408" y="4096512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微调策略</a:t>
            </a:r>
            <a:endParaRPr lang="en-US" sz="30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931152" y="3959352"/>
            <a:ext cx="658368" cy="65836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 rot="21600000">
            <a:off x="6793992" y="4123944"/>
            <a:ext cx="94183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2</a:t>
            </a:r>
            <a:endParaRPr lang="en-US" sz="24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902184" y="4828032"/>
            <a:ext cx="27432" cy="208483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13487400" y="4828032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最终生成高质量的句子嵌入（Sentence Embeddings），适用于语义相似度计算、信息检索等下游任务。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 rot="21600000">
            <a:off x="13487400" y="4105656"/>
            <a:ext cx="3236976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句子嵌入产出</a:t>
            </a:r>
            <a:endParaRPr lang="en-US" sz="30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582144" y="3977640"/>
            <a:ext cx="658368" cy="6583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 rot="21600000">
            <a:off x="12444984" y="4142232"/>
            <a:ext cx="94183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3</a:t>
            </a:r>
            <a:endParaRPr lang="en-US" sz="24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553176" y="4828032"/>
            <a:ext cx="27432" cy="2084832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 rot="21600000">
            <a:off x="19138392" y="4828032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需安装`transformers`、`sentence-transformers`和`torch`等Python库，版本需兼容CUDA 11.3及以上。</a:t>
            </a:r>
            <a:endParaRPr lang="en-US" sz="2200" dirty="0"/>
          </a:p>
        </p:txBody>
      </p:sp>
      <p:sp>
        <p:nvSpPr>
          <p:cNvPr id="22" name="Text 11"/>
          <p:cNvSpPr/>
          <p:nvPr/>
        </p:nvSpPr>
        <p:spPr>
          <a:xfrm rot="21600000">
            <a:off x="19138392" y="4105656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环境准备</a:t>
            </a:r>
            <a:endParaRPr lang="en-US" sz="3000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233136" y="3977640"/>
            <a:ext cx="658368" cy="65836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 rot="21600000">
            <a:off x="18086832" y="4142232"/>
            <a:ext cx="969264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4</a:t>
            </a:r>
            <a:endParaRPr lang="en-US" sz="24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27632" y="9281160"/>
            <a:ext cx="27432" cy="2084832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 rot="21600000">
            <a:off x="2212848" y="9052560"/>
            <a:ext cx="3941064" cy="23774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从Hugging Face Hub直接加载预训练的多语言或中文Sentence-BERT模型，如`paraphrase-multilingual-MiniLM-L12-v2`。</a:t>
            </a:r>
            <a:endParaRPr lang="en-US" sz="2200" dirty="0"/>
          </a:p>
        </p:txBody>
      </p:sp>
      <p:sp>
        <p:nvSpPr>
          <p:cNvPr id="27" name="Text 14"/>
          <p:cNvSpPr/>
          <p:nvPr/>
        </p:nvSpPr>
        <p:spPr>
          <a:xfrm rot="21600000">
            <a:off x="2212848" y="83393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模型加载</a:t>
            </a:r>
            <a:endParaRPr lang="en-US" sz="3000" dirty="0"/>
          </a:p>
        </p:txBody>
      </p:sp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07592" y="8202168"/>
            <a:ext cx="658368" cy="658368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 rot="21600000">
            <a:off x="1170432" y="8366760"/>
            <a:ext cx="941832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5</a:t>
            </a:r>
            <a:endParaRPr lang="en-US" sz="2400" dirty="0"/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260336" y="9052560"/>
            <a:ext cx="27432" cy="2084832"/>
          </a:xfrm>
          <a:prstGeom prst="rect">
            <a:avLst/>
          </a:prstGeom>
        </p:spPr>
      </p:pic>
      <p:sp>
        <p:nvSpPr>
          <p:cNvPr id="31" name="Text 16"/>
          <p:cNvSpPr/>
          <p:nvPr/>
        </p:nvSpPr>
        <p:spPr>
          <a:xfrm rot="21600000">
            <a:off x="7845552" y="9052560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`model.encode（）`支持批量将句子列表转换为768维向量；`util.cos_sim（）`可计算向量间余弦相似度，范围【-1，1】。</a:t>
            </a:r>
            <a:endParaRPr lang="en-US" sz="2200" dirty="0"/>
          </a:p>
        </p:txBody>
      </p:sp>
      <p:sp>
        <p:nvSpPr>
          <p:cNvPr id="32" name="Text 17"/>
          <p:cNvSpPr/>
          <p:nvPr/>
        </p:nvSpPr>
        <p:spPr>
          <a:xfrm rot="21600000">
            <a:off x="7845552" y="8321040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核心代码</a:t>
            </a:r>
            <a:endParaRPr lang="en-US" sz="3000" dirty="0"/>
          </a:p>
        </p:txBody>
      </p:sp>
      <p:pic>
        <p:nvPicPr>
          <p:cNvPr id="33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949440" y="8193024"/>
            <a:ext cx="658368" cy="658368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 rot="21600000">
            <a:off x="6793992" y="8357616"/>
            <a:ext cx="950976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6</a:t>
            </a:r>
            <a:endParaRPr lang="en-US" sz="2400" dirty="0"/>
          </a:p>
        </p:txBody>
      </p:sp>
      <p:pic>
        <p:nvPicPr>
          <p:cNvPr id="35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920472" y="9052560"/>
            <a:ext cx="27432" cy="2084832"/>
          </a:xfrm>
          <a:prstGeom prst="rect">
            <a:avLst/>
          </a:prstGeom>
        </p:spPr>
      </p:pic>
      <p:sp>
        <p:nvSpPr>
          <p:cNvPr id="36" name="Text 19"/>
          <p:cNvSpPr/>
          <p:nvPr/>
        </p:nvSpPr>
        <p:spPr>
          <a:xfrm rot="21600000">
            <a:off x="13496544" y="9052560"/>
            <a:ext cx="3941064" cy="332841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任务1：输入“深度学习是什么“和“深度学习基础“，输出相似度得分0.87；任务2：在1000个句子库中检索与查询句“推荐算法有哪些“最相似的Top-5句子，响应时间《200ms。</a:t>
            </a:r>
            <a:endParaRPr lang="en-US" sz="2200" dirty="0"/>
          </a:p>
        </p:txBody>
      </p:sp>
      <p:sp>
        <p:nvSpPr>
          <p:cNvPr id="37" name="Text 20"/>
          <p:cNvSpPr/>
          <p:nvPr/>
        </p:nvSpPr>
        <p:spPr>
          <a:xfrm rot="21600000">
            <a:off x="13496544" y="8321040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实践任务</a:t>
            </a:r>
            <a:endParaRPr lang="en-US" sz="3000" dirty="0"/>
          </a:p>
        </p:txBody>
      </p:sp>
      <p:pic>
        <p:nvPicPr>
          <p:cNvPr id="38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600432" y="8193024"/>
            <a:ext cx="658368" cy="658368"/>
          </a:xfrm>
          <a:prstGeom prst="rect">
            <a:avLst/>
          </a:prstGeom>
        </p:spPr>
      </p:pic>
      <p:sp>
        <p:nvSpPr>
          <p:cNvPr id="39" name="Text 21"/>
          <p:cNvSpPr/>
          <p:nvPr/>
        </p:nvSpPr>
        <p:spPr>
          <a:xfrm rot="21600000">
            <a:off x="12444984" y="8357616"/>
            <a:ext cx="950976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7</a:t>
            </a:r>
            <a:endParaRPr lang="en-US" sz="2400" dirty="0"/>
          </a:p>
        </p:txBody>
      </p:sp>
      <p:pic>
        <p:nvPicPr>
          <p:cNvPr id="40" name="Image 1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571464" y="9052560"/>
            <a:ext cx="27432" cy="2084832"/>
          </a:xfrm>
          <a:prstGeom prst="rect">
            <a:avLst/>
          </a:prstGeom>
        </p:spPr>
      </p:pic>
      <p:sp>
        <p:nvSpPr>
          <p:cNvPr id="41" name="Text 22"/>
          <p:cNvSpPr/>
          <p:nvPr/>
        </p:nvSpPr>
        <p:spPr>
          <a:xfrm rot="21600000">
            <a:off x="19147536" y="9052560"/>
            <a:ext cx="3941064" cy="19019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74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适用于问答系统（RAG）、跨语言检索、新闻聚类等场景，未来可结合扩散模型提升细粒度语义表征能力。</a:t>
            </a:r>
            <a:endParaRPr lang="en-US" sz="2200" dirty="0"/>
          </a:p>
        </p:txBody>
      </p:sp>
      <p:sp>
        <p:nvSpPr>
          <p:cNvPr id="42" name="Text 23"/>
          <p:cNvSpPr/>
          <p:nvPr/>
        </p:nvSpPr>
        <p:spPr>
          <a:xfrm rot="21600000">
            <a:off x="19147536" y="8321040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应用展望</a:t>
            </a:r>
            <a:endParaRPr lang="en-US" sz="3000" dirty="0"/>
          </a:p>
        </p:txBody>
      </p:sp>
      <p:pic>
        <p:nvPicPr>
          <p:cNvPr id="43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251424" y="8193024"/>
            <a:ext cx="658368" cy="658368"/>
          </a:xfrm>
          <a:prstGeom prst="rect">
            <a:avLst/>
          </a:prstGeom>
        </p:spPr>
      </p:pic>
      <p:sp>
        <p:nvSpPr>
          <p:cNvPr id="44" name="Text 24"/>
          <p:cNvSpPr/>
          <p:nvPr/>
        </p:nvSpPr>
        <p:spPr>
          <a:xfrm rot="21600000">
            <a:off x="18095976" y="8357616"/>
            <a:ext cx="969264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8</a:t>
            </a:r>
            <a:endParaRPr lang="en-US" sz="2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926DC82-B664-20EF-3DE5-DD3A5E9BCEE0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数据规模与构成的重要性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29384" y="3749040"/>
            <a:ext cx="7891272" cy="39593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663440" y="3273552"/>
            <a:ext cx="2414016" cy="94183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4965192" y="3429000"/>
            <a:ext cx="1792224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4000" dirty="0"/>
          </a:p>
        </p:txBody>
      </p:sp>
      <p:sp>
        <p:nvSpPr>
          <p:cNvPr id="8" name="Text 2"/>
          <p:cNvSpPr/>
          <p:nvPr/>
        </p:nvSpPr>
        <p:spPr>
          <a:xfrm rot="21600000">
            <a:off x="2364069" y="4919472"/>
            <a:ext cx="6971954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“Scale is All You Need？“ </a:t>
            </a:r>
            <a:r>
              <a:rPr lang="en-US" sz="2600" dirty="0" err="1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研究表明，模型能力与数据规模呈正相关关系。大规模数据训练能显著提升模型在复杂任务上的表现</a:t>
            </a:r>
            <a:r>
              <a:rPr lang="zh-CN" alt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。</a:t>
            </a:r>
            <a:endParaRPr lang="en-US" sz="2600" dirty="0"/>
          </a:p>
        </p:txBody>
      </p:sp>
      <p:sp>
        <p:nvSpPr>
          <p:cNvPr id="9" name="Text 3"/>
          <p:cNvSpPr/>
          <p:nvPr/>
        </p:nvSpPr>
        <p:spPr>
          <a:xfrm rot="21600000">
            <a:off x="3273552" y="4581144"/>
            <a:ext cx="5202936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数据规模决定能力</a:t>
            </a:r>
            <a:endParaRPr lang="en-US" sz="3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36808" y="3749040"/>
            <a:ext cx="7927848" cy="3959352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789152" y="3273552"/>
            <a:ext cx="2414016" cy="94183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 rot="21600000">
            <a:off x="14045184" y="3429000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4000" dirty="0"/>
          </a:p>
        </p:txBody>
      </p:sp>
      <p:sp>
        <p:nvSpPr>
          <p:cNvPr id="13" name="Text 5"/>
          <p:cNvSpPr/>
          <p:nvPr/>
        </p:nvSpPr>
        <p:spPr>
          <a:xfrm rot="21600000">
            <a:off x="11850753" y="4709160"/>
            <a:ext cx="6400800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Common Crawl：包含 petabytes 级别的网页数据，覆盖多语言内容。The Pile：825GB高质量数据集，整合了学术论文、代码等22个专业数据源。</a:t>
            </a:r>
            <a:endParaRPr lang="en-US" sz="2600" dirty="0"/>
          </a:p>
        </p:txBody>
      </p:sp>
      <p:sp>
        <p:nvSpPr>
          <p:cNvPr id="14" name="Text 6"/>
          <p:cNvSpPr/>
          <p:nvPr/>
        </p:nvSpPr>
        <p:spPr>
          <a:xfrm rot="21600000">
            <a:off x="12637008" y="4581144"/>
            <a:ext cx="47091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主流公开数据集</a:t>
            </a:r>
            <a:endParaRPr lang="en-US" sz="39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529816" y="8494776"/>
            <a:ext cx="7927848" cy="3959352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282160" y="8028432"/>
            <a:ext cx="2414016" cy="94183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 rot="21600000">
            <a:off x="17510760" y="8174736"/>
            <a:ext cx="194767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04</a:t>
            </a:r>
            <a:endParaRPr lang="en-US" sz="4000" dirty="0"/>
          </a:p>
        </p:txBody>
      </p:sp>
      <p:sp>
        <p:nvSpPr>
          <p:cNvPr id="18" name="Text 8"/>
          <p:cNvSpPr/>
          <p:nvPr/>
        </p:nvSpPr>
        <p:spPr>
          <a:xfrm rot="21600000">
            <a:off x="15288766" y="10114454"/>
            <a:ext cx="6996391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高质量数据占比提升20%可使模型性能提高35%，远优于单纯增加数据量。数据清洗和标注质量直接影响模型学习效率，如经过人工审核的数据可使训练速度提升40%。</a:t>
            </a:r>
            <a:endParaRPr lang="en-US" sz="2600" dirty="0"/>
          </a:p>
        </p:txBody>
      </p:sp>
      <p:sp>
        <p:nvSpPr>
          <p:cNvPr id="19" name="Text 9"/>
          <p:cNvSpPr/>
          <p:nvPr/>
        </p:nvSpPr>
        <p:spPr>
          <a:xfrm rot="21600000">
            <a:off x="16130016" y="9464040"/>
            <a:ext cx="47091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数据配比关键性</a:t>
            </a:r>
            <a:endParaRPr lang="en-US" sz="3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376672" y="8494776"/>
            <a:ext cx="7936992" cy="3959352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129016" y="8028432"/>
            <a:ext cx="2414016" cy="941832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 rot="21600000">
            <a:off x="8385048" y="8174736"/>
            <a:ext cx="1901952" cy="61264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EEEEE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4000" dirty="0"/>
          </a:p>
        </p:txBody>
      </p:sp>
      <p:sp>
        <p:nvSpPr>
          <p:cNvPr id="23" name="Text 11"/>
          <p:cNvSpPr/>
          <p:nvPr/>
        </p:nvSpPr>
        <p:spPr>
          <a:xfrm rot="21600000">
            <a:off x="6058783" y="9734364"/>
            <a:ext cx="6996390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书籍数据：提升模型语言理解与生成能力，如Project Gutenberg资源。代码数据：The Stack包含308种编程语言的2400万代码仓库。</a:t>
            </a:r>
            <a:endParaRPr lang="en-US" sz="2600" dirty="0"/>
          </a:p>
        </p:txBody>
      </p:sp>
      <p:sp>
        <p:nvSpPr>
          <p:cNvPr id="24" name="Text 12"/>
          <p:cNvSpPr/>
          <p:nvPr/>
        </p:nvSpPr>
        <p:spPr>
          <a:xfrm rot="21600000">
            <a:off x="6757416" y="9432073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专业数据构成</a:t>
            </a:r>
            <a:endParaRPr lang="en-US" sz="39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1DE937-74E8-6009-3BBF-03A5CBC9E423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数据处理流水线（Pipeline）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679192" y="4343400"/>
            <a:ext cx="5541264" cy="701344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09544" y="4151376"/>
            <a:ext cx="1819656" cy="39319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3319272" y="6373368"/>
            <a:ext cx="4270248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通过去重、低质量过滤和有害内容移除等步骤，确保数据质量。例如去除重复文本、过滤低分辨率图像、移除暴力或歧视性内容。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3319272" y="5449824"/>
            <a:ext cx="53949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数据清洗</a:t>
            </a:r>
            <a:endParaRPr lang="en-US" sz="39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36608" y="4343400"/>
            <a:ext cx="5541264" cy="7013448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0067544" y="6373368"/>
            <a:ext cx="4270248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对个人隐私信息（PII）进行脱敏处理，包括姓名、身份证号、电话号码等敏感信息的加密或替换，确保符合GDPR等数据保护法规。</a:t>
            </a:r>
            <a:endParaRPr lang="en-US" sz="2600" dirty="0"/>
          </a:p>
        </p:txBody>
      </p:sp>
      <p:sp>
        <p:nvSpPr>
          <p:cNvPr id="11" name="Text 4"/>
          <p:cNvSpPr/>
          <p:nvPr/>
        </p:nvSpPr>
        <p:spPr>
          <a:xfrm rot="21600000">
            <a:off x="10067544" y="5449824"/>
            <a:ext cx="5413248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合规性处理</a:t>
            </a:r>
            <a:endParaRPr lang="en-US" sz="39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948672" y="4151376"/>
            <a:ext cx="1819656" cy="39319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194024" y="4343400"/>
            <a:ext cx="5541264" cy="701344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 rot="21600000">
            <a:off x="16824960" y="6373368"/>
            <a:ext cx="4270248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采用分层抽样、多源数据融合等方法构建预训练语料库，确保数据多样性和代表性。最佳实践包括数据平衡、领域覆盖和持续更新机制。</a:t>
            </a:r>
            <a:endParaRPr lang="en-US" sz="2600" dirty="0"/>
          </a:p>
        </p:txBody>
      </p:sp>
      <p:sp>
        <p:nvSpPr>
          <p:cNvPr id="15" name="Text 6"/>
          <p:cNvSpPr/>
          <p:nvPr/>
        </p:nvSpPr>
        <p:spPr>
          <a:xfrm rot="21600000">
            <a:off x="16824960" y="5449824"/>
            <a:ext cx="525780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语料库构建</a:t>
            </a:r>
            <a:endParaRPr lang="en-US" sz="39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696944" y="4151376"/>
            <a:ext cx="1819656" cy="3931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D8878BB-A9B3-7D92-2C20-2377EAE0D248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33856"/>
            <a:ext cx="12728448" cy="8046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6304"/>
              </a:lnSpc>
              <a:buNone/>
            </a:pPr>
            <a:r>
              <a:rPr lang="en-US" sz="5200" kern="0" spc="-257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模块二：LLM的“罗盘”——预训练目标</a:t>
            </a:r>
            <a:endParaRPr lang="en-US" sz="5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552944" y="4663440"/>
            <a:ext cx="2770632" cy="509320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15784" y="7050024"/>
            <a:ext cx="14868144" cy="3017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15784" y="4608576"/>
            <a:ext cx="219456" cy="2194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15784" y="9610344"/>
            <a:ext cx="219456" cy="21945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982176" y="7077456"/>
            <a:ext cx="219456" cy="21945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79208" y="7086600"/>
            <a:ext cx="219456" cy="21945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167360" y="6995160"/>
            <a:ext cx="192024" cy="45720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553176" y="6995160"/>
            <a:ext cx="155448" cy="45720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464040" y="6473952"/>
            <a:ext cx="1444752" cy="1444752"/>
          </a:xfrm>
          <a:prstGeom prst="rect">
            <a:avLst/>
          </a:prstGeom>
        </p:spPr>
      </p:pic>
      <p:pic>
        <p:nvPicPr>
          <p:cNvPr id="14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857232" y="6922008"/>
            <a:ext cx="630936" cy="621792"/>
          </a:xfrm>
          <a:prstGeom prst="rect">
            <a:avLst/>
          </a:prstGeom>
        </p:spPr>
      </p:pic>
      <p:sp>
        <p:nvSpPr>
          <p:cNvPr id="15" name="Text 1"/>
          <p:cNvSpPr/>
          <p:nvPr/>
        </p:nvSpPr>
        <p:spPr>
          <a:xfrm rot="21600000">
            <a:off x="2084832" y="5084064"/>
            <a:ext cx="4828032" cy="81381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预训练目标决定了语言模型的学习方向和能力边界，是LLM性能的基础保障。</a:t>
            </a:r>
            <a:endParaRPr lang="en-US" sz="2000" dirty="0"/>
          </a:p>
        </p:txBody>
      </p:sp>
      <p:sp>
        <p:nvSpPr>
          <p:cNvPr id="16" name="Text 2"/>
          <p:cNvSpPr/>
          <p:nvPr/>
        </p:nvSpPr>
        <p:spPr>
          <a:xfrm rot="21600000">
            <a:off x="4928616" y="455371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核心作用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 rot="21600000">
            <a:off x="2084832" y="7452360"/>
            <a:ext cx="4828032" cy="12161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包括自回归语言建模（如GPT）、自编码建模（如BERT）、混合目标（如T5）等主流范式。</a:t>
            </a:r>
            <a:endParaRPr lang="en-US" sz="2000" dirty="0"/>
          </a:p>
        </p:txBody>
      </p:sp>
      <p:sp>
        <p:nvSpPr>
          <p:cNvPr id="18" name="Text 4"/>
          <p:cNvSpPr/>
          <p:nvPr/>
        </p:nvSpPr>
        <p:spPr>
          <a:xfrm rot="21600000">
            <a:off x="4928616" y="6958584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常见类型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 rot="21600000">
            <a:off x="2084832" y="10058400"/>
            <a:ext cx="4828032" cy="121615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2018年BERT提出双向上下文建模，2020年GPT-3展示零样本学习能力，持续推动目标函数创新。</a:t>
            </a:r>
            <a:endParaRPr lang="en-US" sz="2000" dirty="0"/>
          </a:p>
        </p:txBody>
      </p:sp>
      <p:sp>
        <p:nvSpPr>
          <p:cNvPr id="20" name="Text 6"/>
          <p:cNvSpPr/>
          <p:nvPr/>
        </p:nvSpPr>
        <p:spPr>
          <a:xfrm rot="21600000">
            <a:off x="4928616" y="9537192"/>
            <a:ext cx="1984248" cy="3657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技术演进</a:t>
            </a:r>
            <a:endParaRPr lang="en-US" sz="2400" dirty="0"/>
          </a:p>
        </p:txBody>
      </p:sp>
      <p:sp>
        <p:nvSpPr>
          <p:cNvPr id="21" name="Text 7"/>
          <p:cNvSpPr/>
          <p:nvPr/>
        </p:nvSpPr>
        <p:spPr>
          <a:xfrm rot="21600000">
            <a:off x="11832336" y="4663440"/>
            <a:ext cx="4014216" cy="13441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52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需平衡计算效率（如稀疏注意力）与表征能力（如长序列建模），同时考虑下游任务迁移性。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 rot="21600000">
            <a:off x="11832336" y="4005072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设计原则</a:t>
            </a:r>
            <a:endParaRPr lang="en-US" sz="3000" dirty="0"/>
          </a:p>
        </p:txBody>
      </p:sp>
      <p:sp>
        <p:nvSpPr>
          <p:cNvPr id="23" name="Text 9"/>
          <p:cNvSpPr/>
          <p:nvPr/>
        </p:nvSpPr>
        <p:spPr>
          <a:xfrm rot="21600000">
            <a:off x="17263872" y="4672584"/>
            <a:ext cx="4014216" cy="13441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52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电商领域采用商品描述生成目标，金融领域侧重数值推理目标，体现领域适应性设计。</a:t>
            </a:r>
            <a:endParaRPr lang="en-US" sz="2200" dirty="0"/>
          </a:p>
        </p:txBody>
      </p:sp>
      <p:sp>
        <p:nvSpPr>
          <p:cNvPr id="24" name="Text 10"/>
          <p:cNvSpPr/>
          <p:nvPr/>
        </p:nvSpPr>
        <p:spPr>
          <a:xfrm rot="21600000">
            <a:off x="17263872" y="4023360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行业应用</a:t>
            </a:r>
            <a:endParaRPr lang="en-US" sz="3000" dirty="0"/>
          </a:p>
        </p:txBody>
      </p:sp>
      <p:sp>
        <p:nvSpPr>
          <p:cNvPr id="25" name="Text 11"/>
          <p:cNvSpPr/>
          <p:nvPr/>
        </p:nvSpPr>
        <p:spPr>
          <a:xfrm rot="21600000">
            <a:off x="11832336" y="8723376"/>
            <a:ext cx="4014216" cy="13441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52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通过困惑度（PPL）、零样本准确率等量化目标函数有效性，典型基准包括GLUE、SuperGLUE。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 rot="21600000">
            <a:off x="11832336" y="81107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评估指标</a:t>
            </a:r>
            <a:endParaRPr lang="en-US" sz="3000" dirty="0"/>
          </a:p>
        </p:txBody>
      </p:sp>
      <p:sp>
        <p:nvSpPr>
          <p:cNvPr id="27" name="Text 13"/>
          <p:cNvSpPr/>
          <p:nvPr/>
        </p:nvSpPr>
        <p:spPr>
          <a:xfrm rot="21600000">
            <a:off x="17263872" y="8723376"/>
            <a:ext cx="4014216" cy="134416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52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多模态预训练（如CLIP）、节能目标（如MoE）成为2023年研究热点，参数效率提升5-8倍。</a:t>
            </a:r>
            <a:endParaRPr lang="en-US" sz="2200" dirty="0"/>
          </a:p>
        </p:txBody>
      </p:sp>
      <p:sp>
        <p:nvSpPr>
          <p:cNvPr id="28" name="Text 14"/>
          <p:cNvSpPr/>
          <p:nvPr/>
        </p:nvSpPr>
        <p:spPr>
          <a:xfrm rot="21600000">
            <a:off x="17263872" y="8110728"/>
            <a:ext cx="247802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0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前沿趋势</a:t>
            </a:r>
            <a:endParaRPr lang="en-US" sz="3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983D164-D0DC-BCF5-D2FA-C39F365583AD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自监督学习与因果语言建模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 rot="21600000">
            <a:off x="14036040" y="526694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核心任务是预测下一个词（Next Token Prediction），通过前文上下文预测后续词汇，形成连贯文本生成能力。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 rot="21600000">
            <a:off x="14036040" y="4407408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因果语言建模</a:t>
            </a:r>
            <a:endParaRPr lang="en-US" sz="3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130784" y="4535424"/>
            <a:ext cx="292608" cy="29260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93976" y="4535424"/>
            <a:ext cx="292608" cy="2926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3035808" y="526694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自监督学习让模型从无标签数据中自我学习，无需人工标注即可提取有效特征，显著降低数据标注成本。</a:t>
            </a:r>
            <a:endParaRPr lang="en-US" sz="2600" dirty="0"/>
          </a:p>
        </p:txBody>
      </p:sp>
      <p:sp>
        <p:nvSpPr>
          <p:cNvPr id="10" name="Text 4"/>
          <p:cNvSpPr/>
          <p:nvPr/>
        </p:nvSpPr>
        <p:spPr>
          <a:xfrm rot="21600000">
            <a:off x="3035808" y="44074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核心思想</a:t>
            </a:r>
            <a:endParaRPr lang="en-US" sz="3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93976" y="8650224"/>
            <a:ext cx="292608" cy="292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 rot="21600000">
            <a:off x="3008376" y="9336024"/>
            <a:ext cx="8229600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GPT系列模型（如GPT-3、GPT-4）是该领域的典型代表，参数量可达千亿级别，展现强大的生成能力。</a:t>
            </a:r>
            <a:endParaRPr lang="en-US" sz="2600" dirty="0"/>
          </a:p>
        </p:txBody>
      </p:sp>
      <p:sp>
        <p:nvSpPr>
          <p:cNvPr id="13" name="Text 6"/>
          <p:cNvSpPr/>
          <p:nvPr/>
        </p:nvSpPr>
        <p:spPr>
          <a:xfrm rot="21600000">
            <a:off x="3008376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代表模型</a:t>
            </a:r>
            <a:endParaRPr lang="en-US" sz="3900" dirty="0"/>
          </a:p>
        </p:txBody>
      </p:sp>
      <p:sp>
        <p:nvSpPr>
          <p:cNvPr id="14" name="Text 7"/>
          <p:cNvSpPr/>
          <p:nvPr/>
        </p:nvSpPr>
        <p:spPr>
          <a:xfrm rot="21600000">
            <a:off x="14036040" y="9336024"/>
            <a:ext cx="8238744" cy="11430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特别适合文本生成场景，如自动写作、对话系统等，生成内容具有上下文连贯性和逻辑性。</a:t>
            </a:r>
            <a:endParaRPr lang="en-US" sz="2600" dirty="0"/>
          </a:p>
        </p:txBody>
      </p:sp>
      <p:sp>
        <p:nvSpPr>
          <p:cNvPr id="15" name="Text 8"/>
          <p:cNvSpPr/>
          <p:nvPr/>
        </p:nvSpPr>
        <p:spPr>
          <a:xfrm rot="21600000">
            <a:off x="14036040" y="8522208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应用优势</a:t>
            </a:r>
            <a:endParaRPr lang="en-US" sz="39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130784" y="8650224"/>
            <a:ext cx="292608" cy="2926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CB5D71-39DA-6B64-84C1-603A404B436C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掩码语言建模 (MLM) 技术解析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71600" y="7799832"/>
            <a:ext cx="21643848" cy="39319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419856" y="7050024"/>
            <a:ext cx="2798064" cy="14996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462272" y="7452360"/>
            <a:ext cx="713232" cy="71323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330184" y="7050024"/>
            <a:ext cx="2798064" cy="1499616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36608" y="7406640"/>
            <a:ext cx="585216" cy="78638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258800" y="7050024"/>
            <a:ext cx="2798064" cy="1499616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264640" y="7406640"/>
            <a:ext cx="786384" cy="786384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8187416" y="7050024"/>
            <a:ext cx="2798064" cy="1499616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9138392" y="7415784"/>
            <a:ext cx="886968" cy="77724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 rot="21600000">
            <a:off x="1609344" y="4434840"/>
            <a:ext cx="6400800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采用“完形填空“机制，随机遮盖输入文本中的部分词汇（通常15%），要求模型预测被遮盖的原始词汇。这种自监督学习方式使模型能深入理解上下文语义关系。</a:t>
            </a:r>
            <a:endParaRPr lang="en-US" sz="2600" dirty="0"/>
          </a:p>
        </p:txBody>
      </p:sp>
      <p:sp>
        <p:nvSpPr>
          <p:cNvPr id="15" name="Text 2"/>
          <p:cNvSpPr/>
          <p:nvPr/>
        </p:nvSpPr>
        <p:spPr>
          <a:xfrm rot="21600000">
            <a:off x="3200400" y="3566160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核心任务</a:t>
            </a:r>
            <a:endParaRPr lang="en-US" sz="3900" dirty="0"/>
          </a:p>
        </p:txBody>
      </p:sp>
      <p:sp>
        <p:nvSpPr>
          <p:cNvPr id="16" name="Text 3"/>
          <p:cNvSpPr/>
          <p:nvPr/>
        </p:nvSpPr>
        <p:spPr>
          <a:xfrm rot="21600000">
            <a:off x="16386048" y="9994392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谷歌搜索算法升级（2019年应用BERT）医疗文本实体识别（F1值提升8.2%）金融领域的情感分析（准确率达92.3%）</a:t>
            </a:r>
            <a:endParaRPr lang="en-US" sz="2600" dirty="0"/>
          </a:p>
        </p:txBody>
      </p:sp>
      <p:sp>
        <p:nvSpPr>
          <p:cNvPr id="17" name="Text 4"/>
          <p:cNvSpPr/>
          <p:nvPr/>
        </p:nvSpPr>
        <p:spPr>
          <a:xfrm rot="21600000">
            <a:off x="17967960" y="9180576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典型应用</a:t>
            </a:r>
            <a:endParaRPr lang="en-US" sz="3900" dirty="0"/>
          </a:p>
        </p:txBody>
      </p:sp>
      <p:sp>
        <p:nvSpPr>
          <p:cNvPr id="18" name="Text 5"/>
          <p:cNvSpPr/>
          <p:nvPr/>
        </p:nvSpPr>
        <p:spPr>
          <a:xfrm rot="21600000">
            <a:off x="11457432" y="4462272"/>
            <a:ext cx="6400800" cy="1719072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双向上下文编码能力显著优于传统单向语言模型在GLUE基准测试中提升幅度达7%-15%特别适合命名实体识别、情感分析等NLU任务</a:t>
            </a:r>
            <a:endParaRPr lang="en-US" sz="2600" dirty="0"/>
          </a:p>
        </p:txBody>
      </p:sp>
      <p:sp>
        <p:nvSpPr>
          <p:cNvPr id="19" name="Text 6"/>
          <p:cNvSpPr/>
          <p:nvPr/>
        </p:nvSpPr>
        <p:spPr>
          <a:xfrm rot="21600000">
            <a:off x="13039344" y="363931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技术优势</a:t>
            </a:r>
            <a:endParaRPr lang="en-US" sz="3900" dirty="0"/>
          </a:p>
        </p:txBody>
      </p:sp>
      <p:sp>
        <p:nvSpPr>
          <p:cNvPr id="20" name="Text 7"/>
          <p:cNvSpPr/>
          <p:nvPr/>
        </p:nvSpPr>
        <p:spPr>
          <a:xfrm rot="21600000">
            <a:off x="5624636" y="9811511"/>
            <a:ext cx="8209160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BERT（Bidirectional Encoder Representations from Transformers）及其衍生模型（如RoBERTa、ALBERT）。BERT-base版本包含12层Transformer，1.1亿参数，在BookCorpus和英文维基百科上训练。</a:t>
            </a:r>
            <a:endParaRPr lang="en-US" sz="2600" dirty="0"/>
          </a:p>
        </p:txBody>
      </p:sp>
      <p:sp>
        <p:nvSpPr>
          <p:cNvPr id="21" name="Text 8"/>
          <p:cNvSpPr/>
          <p:nvPr/>
        </p:nvSpPr>
        <p:spPr>
          <a:xfrm rot="21600000">
            <a:off x="8119872" y="9171432"/>
            <a:ext cx="3227832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代表模型</a:t>
            </a:r>
            <a:endParaRPr lang="en-US" sz="39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B8CA8E-E1A5-1155-FA01-407E2AF2C31D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LLM的演进与分布式训练基础</a:t>
            </a:r>
            <a:endParaRPr lang="en-US" sz="6700" dirty="0"/>
          </a:p>
        </p:txBody>
      </p:sp>
      <p:sp>
        <p:nvSpPr>
          <p:cNvPr id="6" name="Text 1"/>
          <p:cNvSpPr/>
          <p:nvPr/>
        </p:nvSpPr>
        <p:spPr>
          <a:xfrm rot="21600000">
            <a:off x="1234440" y="4306824"/>
            <a:ext cx="6702552" cy="3419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从BERT的掩码语言模型（MLM）目标、GPT的自回归语言模型目标，发展到T5的Span Corruption混合目标，展示了语言模型训练目标的优化路径。2020年T5模型提出的Span Corruption技术，通过随机遮盖连续文本片段进行训练，综合了生成和理解能力。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234440" y="3438144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目标演进历程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6459200" y="4251960"/>
            <a:ext cx="6693408" cy="2276856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梯度累积：小批量训练时累计多步梯度再更新，突破GPU显存限制检查点技术：训练中间状态保存/恢复，提高容错能力通信优化：NCCL库实现GPU间高速通信，减少同步开销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 rot="21600000">
            <a:off x="16459200" y="3438144"/>
            <a:ext cx="4215384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关键技术突破</a:t>
            </a:r>
            <a:endParaRPr lang="en-US" sz="3900" dirty="0"/>
          </a:p>
        </p:txBody>
      </p:sp>
      <p:sp>
        <p:nvSpPr>
          <p:cNvPr id="10" name="Text 5"/>
          <p:cNvSpPr/>
          <p:nvPr/>
        </p:nvSpPr>
        <p:spPr>
          <a:xfrm rot="21600000">
            <a:off x="8851392" y="4306824"/>
            <a:ext cx="6693408" cy="3986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数据并行：将训练数据分片到多个GPU，同步更新模型参数，实现线性加速比。模型并行：将超大模型分层/</a:t>
            </a:r>
            <a:r>
              <a:rPr lang="en-US" sz="2600" dirty="0" err="1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分块部署在不同设备，解决单卡内存限制问题。混合并行：Megatron-LM等框架结合流水线并行</a:t>
            </a:r>
            <a:endParaRPr lang="en-US" sz="2600" dirty="0">
              <a:solidFill>
                <a:srgbClr val="383838"/>
              </a:solidFill>
              <a:latin typeface="SourceHanSansCN-Regular" pitchFamily="34" charset="0"/>
              <a:ea typeface="SourceHanSansCN-Regular" pitchFamily="34" charset="-122"/>
              <a:cs typeface="SourceHanSansCN-Regular" pitchFamily="34" charset="-120"/>
            </a:endParaRPr>
          </a:p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（Pipeline Parallelism）和Tensor并行，支持万亿参数模型训练。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 rot="21600000">
            <a:off x="8851392" y="3438144"/>
            <a:ext cx="4709160" cy="5943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分布式训练核心</a:t>
            </a:r>
            <a:endParaRPr lang="en-US" sz="3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8F1A2-3FE7-FC99-442C-BABBAD689305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372064" y="12792456"/>
            <a:ext cx="320040" cy="320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93040" y="1636776"/>
            <a:ext cx="11494008" cy="36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216152" y="1124712"/>
            <a:ext cx="13094208" cy="1024128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8040"/>
              </a:lnSpc>
              <a:buNone/>
            </a:pPr>
            <a:r>
              <a:rPr lang="en-US" sz="6700" kern="0" spc="-328" dirty="0">
                <a:solidFill>
                  <a:srgbClr val="383838"/>
                </a:solidFill>
                <a:latin typeface="SourceHanSansCN-Medium" pitchFamily="34" charset="0"/>
                <a:ea typeface="SourceHanSansCN-Medium" pitchFamily="34" charset="-122"/>
                <a:cs typeface="SourceHanSansCN-Medium" pitchFamily="34" charset="-120"/>
              </a:rPr>
              <a:t>分布式训练概述</a:t>
            </a:r>
            <a:endParaRPr lang="en-US" sz="6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10652760"/>
            <a:ext cx="8513064" cy="10058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551176" y="10652760"/>
            <a:ext cx="8513064" cy="1005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881360" y="8202168"/>
            <a:ext cx="2615184" cy="1005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027664" y="9217152"/>
            <a:ext cx="2359152" cy="237744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667744" y="9957816"/>
            <a:ext cx="1051560" cy="886968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9893808" y="1014069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6E6E6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02</a:t>
            </a:r>
            <a:endParaRPr lang="en-US" sz="3000" dirty="0"/>
          </a:p>
        </p:txBody>
      </p:sp>
      <p:sp>
        <p:nvSpPr>
          <p:cNvPr id="11" name="Text 2"/>
          <p:cNvSpPr/>
          <p:nvPr/>
        </p:nvSpPr>
        <p:spPr>
          <a:xfrm rot="21600000">
            <a:off x="13066776" y="10140696"/>
            <a:ext cx="1426464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6E6E6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03</a:t>
            </a:r>
            <a:endParaRPr lang="en-US" sz="3000" dirty="0"/>
          </a:p>
        </p:txBody>
      </p:sp>
      <p:sp>
        <p:nvSpPr>
          <p:cNvPr id="12" name="Text 3"/>
          <p:cNvSpPr/>
          <p:nvPr/>
        </p:nvSpPr>
        <p:spPr>
          <a:xfrm rot="21600000">
            <a:off x="11128248" y="7223760"/>
            <a:ext cx="1344168" cy="45720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6E6E6E"/>
                </a:solidFill>
                <a:latin typeface="Montserrat-Regular" pitchFamily="34" charset="0"/>
                <a:ea typeface="Montserrat-Regular" pitchFamily="34" charset="-122"/>
                <a:cs typeface="Montserrat-Regular" pitchFamily="34" charset="-120"/>
              </a:rPr>
              <a:t>01</a:t>
            </a:r>
            <a:endParaRPr lang="en-US" sz="3000" dirty="0"/>
          </a:p>
        </p:txBody>
      </p:sp>
      <p:sp>
        <p:nvSpPr>
          <p:cNvPr id="13" name="Text 4"/>
          <p:cNvSpPr/>
          <p:nvPr/>
        </p:nvSpPr>
        <p:spPr>
          <a:xfrm rot="21600000">
            <a:off x="1675119" y="8074152"/>
            <a:ext cx="7551177" cy="2843784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472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将全局批次数据分割到多个GPU（如256的批次在8卡集群中，每卡处理32个样本），各卡持有完整模型副本，通过AllReduce操作同步梯度。典型框架如PyTorch的DistributedDataParallel。</a:t>
            </a:r>
            <a:endParaRPr lang="en-US" sz="2600" dirty="0"/>
          </a:p>
        </p:txBody>
      </p:sp>
      <p:sp>
        <p:nvSpPr>
          <p:cNvPr id="14" name="Text 5"/>
          <p:cNvSpPr/>
          <p:nvPr/>
        </p:nvSpPr>
        <p:spPr>
          <a:xfrm rot="21600000">
            <a:off x="3127248" y="7251192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数据并行原理</a:t>
            </a:r>
            <a:endParaRPr lang="en-US" sz="3600" dirty="0"/>
          </a:p>
        </p:txBody>
      </p:sp>
      <p:sp>
        <p:nvSpPr>
          <p:cNvPr id="15" name="Text 6"/>
          <p:cNvSpPr/>
          <p:nvPr/>
        </p:nvSpPr>
        <p:spPr>
          <a:xfrm rot="21600000">
            <a:off x="9144000" y="4636008"/>
            <a:ext cx="6099048" cy="21945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16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现代AI模型参数量已达千亿级别（如GPT-3有1750亿参数），训练数据量常超TB规模，单张GPU显存（通常16-80GB）无法完整加载模型和数据。</a:t>
            </a:r>
            <a:endParaRPr lang="en-US" sz="2600" dirty="0"/>
          </a:p>
        </p:txBody>
      </p:sp>
      <p:sp>
        <p:nvSpPr>
          <p:cNvPr id="16" name="Text 7"/>
          <p:cNvSpPr/>
          <p:nvPr/>
        </p:nvSpPr>
        <p:spPr>
          <a:xfrm rot="21600000">
            <a:off x="10250424" y="3803904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单卡极限挑战</a:t>
            </a:r>
            <a:endParaRPr lang="en-US" sz="3600" dirty="0"/>
          </a:p>
        </p:txBody>
      </p:sp>
      <p:sp>
        <p:nvSpPr>
          <p:cNvPr id="17" name="Text 8"/>
          <p:cNvSpPr/>
          <p:nvPr/>
        </p:nvSpPr>
        <p:spPr>
          <a:xfrm rot="21600000">
            <a:off x="15160752" y="8074152"/>
            <a:ext cx="6099048" cy="219456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16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SourceHanSansCN-Regular" pitchFamily="34" charset="0"/>
                <a:ea typeface="SourceHanSansCN-Regular" pitchFamily="34" charset="-122"/>
                <a:cs typeface="SourceHanSansCN-Regular" pitchFamily="34" charset="-120"/>
              </a:rPr>
              <a:t>8卡数据并行可实现近线性加速（约7.5倍），ResNet50在ImageNet上的训练时间可从28小时缩短至3.5小时（基于V100集群）。</a:t>
            </a:r>
            <a:endParaRPr lang="en-US" sz="2600" dirty="0"/>
          </a:p>
        </p:txBody>
      </p:sp>
      <p:sp>
        <p:nvSpPr>
          <p:cNvPr id="18" name="Text 9"/>
          <p:cNvSpPr/>
          <p:nvPr/>
        </p:nvSpPr>
        <p:spPr>
          <a:xfrm rot="21600000">
            <a:off x="15160752" y="7251192"/>
            <a:ext cx="3886200" cy="548640"/>
          </a:xfrm>
          <a:prstGeom prst="rect">
            <a:avLst/>
          </a:prstGeom>
          <a:noFill/>
          <a:ln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NotoSansSC-Bold" pitchFamily="34" charset="0"/>
                <a:ea typeface="NotoSansSC-Bold" pitchFamily="34" charset="-122"/>
                <a:cs typeface="NotoSansSC-Bold" pitchFamily="34" charset="-120"/>
              </a:rPr>
              <a:t>并行效率优势</a:t>
            </a:r>
            <a:endParaRPr lang="en-US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680F6E-D866-D97C-AAB4-4115E603C8E4}"/>
              </a:ext>
            </a:extLst>
          </p:cNvPr>
          <p:cNvSpPr txBox="1"/>
          <p:nvPr/>
        </p:nvSpPr>
        <p:spPr>
          <a:xfrm>
            <a:off x="20889403" y="229787"/>
            <a:ext cx="2775269" cy="1617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智码</a:t>
            </a:r>
            <a:r>
              <a:rPr lang="en-US" altLang="zh-CN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+mn-ea"/>
                <a:sym typeface="+mn-ea"/>
              </a:rPr>
              <a:t>AI</a:t>
            </a:r>
            <a:endParaRPr lang="en-US" altLang="zh-CN" sz="4400" b="0" u="none" strike="noStrike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+mn-ea"/>
            </a:endParaRPr>
          </a:p>
          <a:p>
            <a:r>
              <a:rPr lang="zh-CN" altLang="en-US" sz="4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盗版必究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1835</Words>
  <Application>Microsoft Office PowerPoint</Application>
  <PresentationFormat>自定义</PresentationFormat>
  <Paragraphs>282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SourceHanSansCN-Medium</vt:lpstr>
      <vt:lpstr>NotoSansSC-Bold</vt:lpstr>
      <vt:lpstr>Montserrat-Regular</vt:lpstr>
      <vt:lpstr>Arial</vt:lpstr>
      <vt:lpstr>SourceHanSansCN-Regular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t75546</cp:lastModifiedBy>
  <cp:revision>3</cp:revision>
  <dcterms:created xsi:type="dcterms:W3CDTF">2025-08-27T14:39:19Z</dcterms:created>
  <dcterms:modified xsi:type="dcterms:W3CDTF">2025-09-10T14:59:05Z</dcterms:modified>
</cp:coreProperties>
</file>